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85" r:id="rId6"/>
    <p:sldId id="276" r:id="rId7"/>
    <p:sldId id="286" r:id="rId8"/>
    <p:sldId id="262" r:id="rId9"/>
    <p:sldId id="288" r:id="rId10"/>
    <p:sldId id="263" r:id="rId11"/>
    <p:sldId id="278" r:id="rId12"/>
    <p:sldId id="266" r:id="rId13"/>
    <p:sldId id="279" r:id="rId14"/>
    <p:sldId id="282" r:id="rId15"/>
    <p:sldId id="283" r:id="rId16"/>
    <p:sldId id="280" r:id="rId17"/>
    <p:sldId id="284" r:id="rId18"/>
    <p:sldId id="281" r:id="rId19"/>
    <p:sldId id="291" r:id="rId20"/>
    <p:sldId id="296" r:id="rId21"/>
    <p:sldId id="292" r:id="rId22"/>
    <p:sldId id="297" r:id="rId23"/>
    <p:sldId id="295" r:id="rId24"/>
    <p:sldId id="294" r:id="rId25"/>
    <p:sldId id="293" r:id="rId26"/>
    <p:sldId id="298" r:id="rId27"/>
    <p:sldId id="299" r:id="rId28"/>
    <p:sldId id="300" r:id="rId29"/>
    <p:sldId id="301" r:id="rId30"/>
    <p:sldId id="302" r:id="rId31"/>
    <p:sldId id="268" r:id="rId32"/>
    <p:sldId id="303" r:id="rId33"/>
    <p:sldId id="270" r:id="rId34"/>
    <p:sldId id="289" r:id="rId35"/>
    <p:sldId id="271" r:id="rId36"/>
    <p:sldId id="272" r:id="rId37"/>
    <p:sldId id="287"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14" autoAdjust="0"/>
  </p:normalViewPr>
  <p:slideViewPr>
    <p:cSldViewPr>
      <p:cViewPr varScale="1">
        <p:scale>
          <a:sx n="68" d="100"/>
          <a:sy n="68" d="100"/>
        </p:scale>
        <p:origin x="-1224" y="-90"/>
      </p:cViewPr>
      <p:guideLst>
        <p:guide orient="horz" pos="2160"/>
        <p:guide pos="2880"/>
      </p:guideLst>
    </p:cSldViewPr>
  </p:slideViewPr>
  <p:outlineViewPr>
    <p:cViewPr>
      <p:scale>
        <a:sx n="33" d="100"/>
        <a:sy n="33" d="100"/>
      </p:scale>
      <p:origin x="0" y="232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C4F95B-70AF-4CFD-814D-B7AD43EEB743}" type="datetimeFigureOut">
              <a:rPr lang="el-GR" smtClean="0"/>
              <a:pPr/>
              <a:t>4/6/2019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3FA9B-6099-468A-83FF-D27CD4533F7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6E3FA9B-6099-468A-83FF-D27CD4533F7A}"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6E3FA9B-6099-468A-83FF-D27CD4533F7A}" type="slidenum">
              <a:rPr lang="el-GR" smtClean="0"/>
              <a:pPr/>
              <a:t>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Με συνάρτηση μιας μεταβλητής</a:t>
            </a:r>
            <a:endParaRPr lang="el-GR" dirty="0"/>
          </a:p>
        </p:txBody>
      </p:sp>
      <p:sp>
        <p:nvSpPr>
          <p:cNvPr id="4" name="3 - Θέση αριθμού διαφάνειας"/>
          <p:cNvSpPr>
            <a:spLocks noGrp="1"/>
          </p:cNvSpPr>
          <p:nvPr>
            <p:ph type="sldNum" sz="quarter" idx="10"/>
          </p:nvPr>
        </p:nvSpPr>
        <p:spPr/>
        <p:txBody>
          <a:bodyPr/>
          <a:lstStyle/>
          <a:p>
            <a:fld id="{26E3FA9B-6099-468A-83FF-D27CD4533F7A}" type="slidenum">
              <a:rPr lang="el-GR" smtClean="0"/>
              <a:pPr/>
              <a:t>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err="1" smtClean="0"/>
              <a:t>Λητών</a:t>
            </a:r>
            <a:r>
              <a:rPr lang="el-GR" dirty="0" smtClean="0"/>
              <a:t> με </a:t>
            </a:r>
            <a:endParaRPr lang="el-GR" dirty="0"/>
          </a:p>
        </p:txBody>
      </p:sp>
      <p:sp>
        <p:nvSpPr>
          <p:cNvPr id="4" name="3 - Θέση αριθμού διαφάνειας"/>
          <p:cNvSpPr>
            <a:spLocks noGrp="1"/>
          </p:cNvSpPr>
          <p:nvPr>
            <p:ph type="sldNum" sz="quarter" idx="10"/>
          </p:nvPr>
        </p:nvSpPr>
        <p:spPr/>
        <p:txBody>
          <a:bodyPr/>
          <a:lstStyle/>
          <a:p>
            <a:fld id="{26E3FA9B-6099-468A-83FF-D27CD4533F7A}" type="slidenum">
              <a:rPr lang="el-GR" smtClean="0"/>
              <a:pPr/>
              <a:t>14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6E3FA9B-6099-468A-83FF-D27CD4533F7A}" type="slidenum">
              <a:rPr lang="el-GR" smtClean="0"/>
              <a:pPr/>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31F229F-C229-441B-92CB-E07787F9529A}" type="datetimeFigureOut">
              <a:rPr lang="el-GR" smtClean="0"/>
              <a:pPr/>
              <a:t>4/6/2019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4DED68-FEDE-450F-823E-FC36176F557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31F229F-C229-441B-92CB-E07787F9529A}" type="datetimeFigureOut">
              <a:rPr lang="el-GR" smtClean="0"/>
              <a:pPr/>
              <a:t>4/6/2019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4DED68-FEDE-450F-823E-FC36176F557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31F229F-C229-441B-92CB-E07787F9529A}" type="datetimeFigureOut">
              <a:rPr lang="el-GR" smtClean="0"/>
              <a:pPr/>
              <a:t>4/6/2019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4DED68-FEDE-450F-823E-FC36176F557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31F229F-C229-441B-92CB-E07787F9529A}" type="datetimeFigureOut">
              <a:rPr lang="el-GR" smtClean="0"/>
              <a:pPr/>
              <a:t>4/6/2019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4DED68-FEDE-450F-823E-FC36176F557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31F229F-C229-441B-92CB-E07787F9529A}" type="datetimeFigureOut">
              <a:rPr lang="el-GR" smtClean="0"/>
              <a:pPr/>
              <a:t>4/6/2019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4DED68-FEDE-450F-823E-FC36176F557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31F229F-C229-441B-92CB-E07787F9529A}" type="datetimeFigureOut">
              <a:rPr lang="el-GR" smtClean="0"/>
              <a:pPr/>
              <a:t>4/6/2019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4DED68-FEDE-450F-823E-FC36176F557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31F229F-C229-441B-92CB-E07787F9529A}" type="datetimeFigureOut">
              <a:rPr lang="el-GR" smtClean="0"/>
              <a:pPr/>
              <a:t>4/6/2019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F4DED68-FEDE-450F-823E-FC36176F557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31F229F-C229-441B-92CB-E07787F9529A}" type="datetimeFigureOut">
              <a:rPr lang="el-GR" smtClean="0"/>
              <a:pPr/>
              <a:t>4/6/2019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F4DED68-FEDE-450F-823E-FC36176F557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31F229F-C229-441B-92CB-E07787F9529A}" type="datetimeFigureOut">
              <a:rPr lang="el-GR" smtClean="0"/>
              <a:pPr/>
              <a:t>4/6/2019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F4DED68-FEDE-450F-823E-FC36176F557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31F229F-C229-441B-92CB-E07787F9529A}" type="datetimeFigureOut">
              <a:rPr lang="el-GR" smtClean="0"/>
              <a:pPr/>
              <a:t>4/6/2019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4DED68-FEDE-450F-823E-FC36176F557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31F229F-C229-441B-92CB-E07787F9529A}" type="datetimeFigureOut">
              <a:rPr lang="el-GR" smtClean="0"/>
              <a:pPr/>
              <a:t>4/6/2019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4DED68-FEDE-450F-823E-FC36176F557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F229F-C229-441B-92CB-E07787F9529A}" type="datetimeFigureOut">
              <a:rPr lang="el-GR" smtClean="0"/>
              <a:pPr/>
              <a:t>4/6/2019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DED68-FEDE-450F-823E-FC36176F557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357166"/>
            <a:ext cx="7772400" cy="1470025"/>
          </a:xfrm>
        </p:spPr>
        <p:txBody>
          <a:bodyPr>
            <a:normAutofit fontScale="90000"/>
          </a:bodyPr>
          <a:lstStyle/>
          <a:p>
            <a:r>
              <a:rPr lang="el-GR" sz="3200" b="1" dirty="0" smtClean="0"/>
              <a:t>ΜΕΛΕΤΗ ΤΗΣ ΕΠΙΔΡΑΣΗΣ ΕΙΔΙΚΩΝ ΛΙΠΑΝΤΙΚΩΝ ΚΑΙ ΚΑΥΣΙΜΩΝ ΣΤΙΣ ΕΚΠΟΜΠΕΣ ΠΕΤΡΕΛΑΙΟΚΙΝΗΤΩΝ ΟΧΗΜΑΤΩΝ</a:t>
            </a:r>
            <a:endParaRPr lang="el-GR" sz="3200" b="1" dirty="0"/>
          </a:p>
        </p:txBody>
      </p:sp>
      <p:sp>
        <p:nvSpPr>
          <p:cNvPr id="3" name="2 - Υπότιτλος"/>
          <p:cNvSpPr>
            <a:spLocks noGrp="1"/>
          </p:cNvSpPr>
          <p:nvPr>
            <p:ph type="subTitle" idx="1"/>
          </p:nvPr>
        </p:nvSpPr>
        <p:spPr>
          <a:xfrm>
            <a:off x="755576" y="1844824"/>
            <a:ext cx="7429552" cy="4138626"/>
          </a:xfrm>
        </p:spPr>
        <p:txBody>
          <a:bodyPr>
            <a:normAutofit lnSpcReduction="10000"/>
          </a:bodyPr>
          <a:lstStyle/>
          <a:p>
            <a:pPr algn="just"/>
            <a:endParaRPr lang="el-GR" dirty="0" smtClean="0">
              <a:solidFill>
                <a:schemeClr val="tx1"/>
              </a:solidFill>
            </a:endParaRPr>
          </a:p>
          <a:p>
            <a:pPr algn="just"/>
            <a:r>
              <a:rPr lang="el-GR" dirty="0" smtClean="0">
                <a:solidFill>
                  <a:schemeClr val="tx1"/>
                </a:solidFill>
              </a:rPr>
              <a:t>Μελέτη χρήσης βαμβακελαίου ως καυσίμου κινητήρων </a:t>
            </a:r>
            <a:r>
              <a:rPr lang="en-US" dirty="0" smtClean="0">
                <a:solidFill>
                  <a:schemeClr val="tx1"/>
                </a:solidFill>
              </a:rPr>
              <a:t>diesel</a:t>
            </a:r>
            <a:r>
              <a:rPr lang="el-GR" dirty="0" smtClean="0">
                <a:solidFill>
                  <a:schemeClr val="tx1"/>
                </a:solidFill>
              </a:rPr>
              <a:t>.</a:t>
            </a:r>
          </a:p>
          <a:p>
            <a:pPr algn="just"/>
            <a:endParaRPr lang="el-GR" dirty="0" smtClean="0">
              <a:solidFill>
                <a:schemeClr val="tx1"/>
              </a:solidFill>
            </a:endParaRPr>
          </a:p>
          <a:p>
            <a:pPr algn="just"/>
            <a:r>
              <a:rPr lang="el-GR" dirty="0" smtClean="0">
                <a:solidFill>
                  <a:schemeClr val="tx1"/>
                </a:solidFill>
              </a:rPr>
              <a:t>Μελέτη της επίδρασης ειδικών λιπαντικών χαμηλού ιξώδους, στην κατανάλωση καυσίμου και στις εκπομπές ρύπων κινητήρων </a:t>
            </a:r>
            <a:r>
              <a:rPr lang="en-US" dirty="0" smtClean="0">
                <a:solidFill>
                  <a:schemeClr val="tx1"/>
                </a:solidFill>
              </a:rPr>
              <a:t>diesel.</a:t>
            </a:r>
            <a:endParaRPr lang="el-GR" dirty="0" smtClean="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5. Ιδιότητες ψυχρής ροής</a:t>
            </a:r>
            <a:endParaRPr lang="el-GR" sz="2800" dirty="0"/>
          </a:p>
        </p:txBody>
      </p:sp>
      <p:sp>
        <p:nvSpPr>
          <p:cNvPr id="3" name="2 - Θέση περιεχομένου"/>
          <p:cNvSpPr>
            <a:spLocks noGrp="1"/>
          </p:cNvSpPr>
          <p:nvPr>
            <p:ph idx="1"/>
          </p:nvPr>
        </p:nvSpPr>
        <p:spPr/>
        <p:txBody>
          <a:bodyPr>
            <a:normAutofit/>
          </a:bodyPr>
          <a:lstStyle/>
          <a:p>
            <a:endParaRPr lang="en-US" dirty="0" smtClean="0"/>
          </a:p>
          <a:p>
            <a:endParaRPr lang="en-US" dirty="0" smtClean="0"/>
          </a:p>
          <a:p>
            <a:endParaRPr lang="el-GR" dirty="0"/>
          </a:p>
        </p:txBody>
      </p:sp>
      <p:pic>
        <p:nvPicPr>
          <p:cNvPr id="9218" name="Picture 2" descr="C:\Users\Αναστάσιος\Documents\Desktop\Desktop\New folder (3)\Application1(2019-6-2)0002 (2).JPEG"/>
          <p:cNvPicPr>
            <a:picLocks noChangeAspect="1" noChangeArrowheads="1"/>
          </p:cNvPicPr>
          <p:nvPr/>
        </p:nvPicPr>
        <p:blipFill>
          <a:blip r:embed="rId2" cstate="print"/>
          <a:srcRect/>
          <a:stretch>
            <a:fillRect/>
          </a:stretch>
        </p:blipFill>
        <p:spPr bwMode="auto">
          <a:xfrm>
            <a:off x="179513" y="1864445"/>
            <a:ext cx="8928991" cy="300471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6. Χρήση πρόσθετου ως καθαριστικού του συστήματος τροφοδοσίας του κινητήρα </a:t>
            </a:r>
            <a:endParaRPr lang="el-GR" sz="3200" dirty="0"/>
          </a:p>
        </p:txBody>
      </p:sp>
      <p:sp>
        <p:nvSpPr>
          <p:cNvPr id="3" name="2 - Θέση περιεχομένου"/>
          <p:cNvSpPr>
            <a:spLocks noGrp="1"/>
          </p:cNvSpPr>
          <p:nvPr>
            <p:ph idx="1"/>
          </p:nvPr>
        </p:nvSpPr>
        <p:spPr/>
        <p:txBody>
          <a:bodyPr>
            <a:normAutofit/>
          </a:bodyPr>
          <a:lstStyle/>
          <a:p>
            <a:pPr algn="just">
              <a:buNone/>
            </a:pPr>
            <a:r>
              <a:rPr lang="el-GR" dirty="0" smtClean="0"/>
              <a:t> </a:t>
            </a:r>
            <a:endParaRPr lang="el-GR" dirty="0"/>
          </a:p>
        </p:txBody>
      </p:sp>
      <p:pic>
        <p:nvPicPr>
          <p:cNvPr id="10242" name="Picture 2" descr="C:\Users\Αναστάσιος\Documents\Desktop\Desktop\New folder (3)\Application1(2019-6-2)0007.JPEG"/>
          <p:cNvPicPr>
            <a:picLocks noChangeAspect="1" noChangeArrowheads="1"/>
          </p:cNvPicPr>
          <p:nvPr/>
        </p:nvPicPr>
        <p:blipFill>
          <a:blip r:embed="rId2" cstate="print"/>
          <a:srcRect/>
          <a:stretch>
            <a:fillRect/>
          </a:stretch>
        </p:blipFill>
        <p:spPr bwMode="auto">
          <a:xfrm>
            <a:off x="596850" y="1700808"/>
            <a:ext cx="7287518" cy="469068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1143000"/>
          </a:xfrm>
        </p:spPr>
        <p:txBody>
          <a:bodyPr>
            <a:normAutofit/>
          </a:bodyPr>
          <a:lstStyle/>
          <a:p>
            <a:r>
              <a:rPr lang="en-US" sz="1000" dirty="0" smtClean="0"/>
              <a:t>.</a:t>
            </a:r>
            <a:endParaRPr lang="el-GR" sz="1000" dirty="0"/>
          </a:p>
        </p:txBody>
      </p:sp>
      <p:pic>
        <p:nvPicPr>
          <p:cNvPr id="11266" name="Picture 2" descr="C:\Users\Αναστάσιος\Documents\Desktop\Desktop\New folder (3)\Application1(2019-6-2)0007 (2).JPEG"/>
          <p:cNvPicPr>
            <a:picLocks noGrp="1" noChangeAspect="1" noChangeArrowheads="1"/>
          </p:cNvPicPr>
          <p:nvPr>
            <p:ph idx="1"/>
          </p:nvPr>
        </p:nvPicPr>
        <p:blipFill>
          <a:blip r:embed="rId2" cstate="print"/>
          <a:srcRect/>
          <a:stretch>
            <a:fillRect/>
          </a:stretch>
        </p:blipFill>
        <p:spPr bwMode="auto">
          <a:xfrm>
            <a:off x="35496" y="1628800"/>
            <a:ext cx="9061484" cy="329508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7. Επιλογή καυσίμων μιγμάτων για μετρήσεις εκπομπών</a:t>
            </a:r>
            <a:endParaRPr lang="el-GR" dirty="0"/>
          </a:p>
        </p:txBody>
      </p:sp>
      <p:pic>
        <p:nvPicPr>
          <p:cNvPr id="12290" name="Picture 2" descr="C:\Users\Αναστάσιος\Documents\Desktop\Desktop\New folder (3)\Application1(2019-6-2)0008.JPEG"/>
          <p:cNvPicPr>
            <a:picLocks noGrp="1" noChangeAspect="1" noChangeArrowheads="1"/>
          </p:cNvPicPr>
          <p:nvPr>
            <p:ph idx="1"/>
          </p:nvPr>
        </p:nvPicPr>
        <p:blipFill>
          <a:blip r:embed="rId2" cstate="print"/>
          <a:srcRect/>
          <a:stretch>
            <a:fillRect/>
          </a:stretch>
        </p:blipFill>
        <p:spPr bwMode="auto">
          <a:xfrm>
            <a:off x="1043608" y="1770659"/>
            <a:ext cx="7025781" cy="461066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Χρήση των επιλεγέντων καυσίμων σε οχήματα</a:t>
            </a:r>
            <a:endParaRPr lang="el-GR" sz="3600" dirty="0"/>
          </a:p>
        </p:txBody>
      </p:sp>
      <p:sp>
        <p:nvSpPr>
          <p:cNvPr id="3" name="2 - Θέση περιεχομένου"/>
          <p:cNvSpPr>
            <a:spLocks noGrp="1"/>
          </p:cNvSpPr>
          <p:nvPr>
            <p:ph idx="1"/>
          </p:nvPr>
        </p:nvSpPr>
        <p:spPr/>
        <p:txBody>
          <a:bodyPr>
            <a:normAutofit/>
          </a:bodyPr>
          <a:lstStyle/>
          <a:p>
            <a:r>
              <a:rPr lang="el-GR" sz="2400" dirty="0" smtClean="0"/>
              <a:t>Πιλοτική χρήση των επιλεγέντων καυσίμων σε επιβατηγά οχήματα</a:t>
            </a:r>
          </a:p>
          <a:p>
            <a:endParaRPr lang="el-GR" sz="2400" dirty="0" smtClean="0"/>
          </a:p>
          <a:p>
            <a:r>
              <a:rPr lang="en-US" sz="2400" dirty="0" smtClean="0"/>
              <a:t>VW Golf 1,9 </a:t>
            </a:r>
            <a:r>
              <a:rPr lang="en-US" sz="2400" dirty="0" err="1" smtClean="0"/>
              <a:t>TDi</a:t>
            </a:r>
            <a:r>
              <a:rPr lang="en-US" sz="2400" dirty="0" smtClean="0"/>
              <a:t>      </a:t>
            </a:r>
            <a:r>
              <a:rPr lang="el-GR" sz="2400" dirty="0" smtClean="0"/>
              <a:t>με συγκέντρωση σε βαμβακέλαιο 10%</a:t>
            </a:r>
          </a:p>
          <a:p>
            <a:endParaRPr lang="el-GR" sz="2400" dirty="0" smtClean="0"/>
          </a:p>
          <a:p>
            <a:r>
              <a:rPr lang="en-US" sz="2400" dirty="0" smtClean="0"/>
              <a:t>VW Golf 1,9 </a:t>
            </a:r>
            <a:r>
              <a:rPr lang="en-US" sz="2400" dirty="0" err="1" smtClean="0"/>
              <a:t>TDi</a:t>
            </a:r>
            <a:r>
              <a:rPr lang="en-US" sz="2400" dirty="0" smtClean="0"/>
              <a:t>      </a:t>
            </a:r>
            <a:r>
              <a:rPr lang="el-GR" sz="2400" dirty="0" smtClean="0"/>
              <a:t>με συγκέντρωση σε βαμβακέλαιο 20%</a:t>
            </a:r>
          </a:p>
          <a:p>
            <a:endParaRPr lang="el-GR" sz="2400" dirty="0" smtClean="0"/>
          </a:p>
          <a:p>
            <a:r>
              <a:rPr lang="en-US" sz="2400" dirty="0" smtClean="0"/>
              <a:t>Renault Laguna  1,9 </a:t>
            </a:r>
            <a:r>
              <a:rPr lang="en-US" sz="2400" dirty="0" err="1" smtClean="0"/>
              <a:t>dCi</a:t>
            </a:r>
            <a:r>
              <a:rPr lang="en-US" sz="2400" dirty="0" smtClean="0"/>
              <a:t>      </a:t>
            </a:r>
            <a:r>
              <a:rPr lang="el-GR" sz="2400" dirty="0" smtClean="0"/>
              <a:t>με συγκέντρωση σε βαμβακέλαιο </a:t>
            </a:r>
            <a:r>
              <a:rPr lang="en-US" sz="2400" dirty="0" smtClean="0"/>
              <a:t>  </a:t>
            </a:r>
          </a:p>
          <a:p>
            <a:r>
              <a:rPr lang="en-US" sz="2400" dirty="0" smtClean="0"/>
              <a:t>                                                </a:t>
            </a:r>
            <a:r>
              <a:rPr lang="el-GR" sz="2400" dirty="0" smtClean="0"/>
              <a:t>10%</a:t>
            </a:r>
            <a:endParaRPr lang="en-US" sz="2400" dirty="0" smtClean="0"/>
          </a:p>
          <a:p>
            <a:endParaRPr lang="en-US" sz="2400" dirty="0" smtClean="0"/>
          </a:p>
          <a:p>
            <a:endParaRPr lang="en-US" sz="2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Μετρήσεις εκπομπών οχημάτων</a:t>
            </a:r>
            <a:endParaRPr lang="el-GR" sz="3600" dirty="0"/>
          </a:p>
        </p:txBody>
      </p:sp>
      <p:sp>
        <p:nvSpPr>
          <p:cNvPr id="3" name="2 - Θέση περιεχομένου"/>
          <p:cNvSpPr>
            <a:spLocks noGrp="1"/>
          </p:cNvSpPr>
          <p:nvPr>
            <p:ph idx="1"/>
          </p:nvPr>
        </p:nvSpPr>
        <p:spPr/>
        <p:txBody>
          <a:bodyPr>
            <a:normAutofit fontScale="92500" lnSpcReduction="20000"/>
          </a:bodyPr>
          <a:lstStyle/>
          <a:p>
            <a:pPr algn="just"/>
            <a:r>
              <a:rPr lang="el-GR" dirty="0" smtClean="0"/>
              <a:t>Η φάση αυτή του προγράμματος εξελίχθηκε ως εξής:</a:t>
            </a:r>
          </a:p>
          <a:p>
            <a:pPr algn="just"/>
            <a:r>
              <a:rPr lang="en-US" dirty="0" smtClean="0"/>
              <a:t>Service</a:t>
            </a:r>
            <a:r>
              <a:rPr lang="el-GR" dirty="0" smtClean="0"/>
              <a:t>, εφαρμογή συμβατικού λιπαντικού αναφοράς προδιαγραφών </a:t>
            </a:r>
            <a:r>
              <a:rPr lang="en-US" dirty="0" smtClean="0"/>
              <a:t>SAE15W50</a:t>
            </a:r>
            <a:r>
              <a:rPr lang="el-GR" dirty="0" smtClean="0"/>
              <a:t>, άνοιγμα και έλεγχος κινητήρα, </a:t>
            </a:r>
            <a:r>
              <a:rPr lang="el-GR" dirty="0" err="1" smtClean="0"/>
              <a:t>ροντάρισμα</a:t>
            </a:r>
            <a:r>
              <a:rPr lang="el-GR" dirty="0" smtClean="0"/>
              <a:t> για 1000 </a:t>
            </a:r>
            <a:r>
              <a:rPr lang="el-GR" dirty="0" err="1" smtClean="0"/>
              <a:t>χλμ</a:t>
            </a:r>
            <a:r>
              <a:rPr lang="el-GR" dirty="0" smtClean="0"/>
              <a:t> με συμβατικό </a:t>
            </a:r>
            <a:r>
              <a:rPr lang="en-US" dirty="0" smtClean="0"/>
              <a:t>diesel</a:t>
            </a:r>
            <a:r>
              <a:rPr lang="el-GR" dirty="0" smtClean="0"/>
              <a:t>, πραγματοποίηση μετρήσεων αναφοράς.</a:t>
            </a:r>
          </a:p>
          <a:p>
            <a:pPr algn="just"/>
            <a:r>
              <a:rPr lang="el-GR" dirty="0" smtClean="0"/>
              <a:t>Εφαρμογή μίγματος 10% βαμβακελαίου, </a:t>
            </a:r>
            <a:r>
              <a:rPr lang="el-GR" dirty="0" err="1" smtClean="0"/>
              <a:t>ροντάρισμα</a:t>
            </a:r>
            <a:r>
              <a:rPr lang="el-GR" dirty="0" smtClean="0"/>
              <a:t> 1900 </a:t>
            </a:r>
            <a:r>
              <a:rPr lang="el-GR" dirty="0" err="1" smtClean="0"/>
              <a:t>χλμ</a:t>
            </a:r>
            <a:r>
              <a:rPr lang="el-GR" dirty="0" smtClean="0"/>
              <a:t>, μέτρηση.</a:t>
            </a:r>
          </a:p>
          <a:p>
            <a:pPr algn="just"/>
            <a:r>
              <a:rPr lang="el-GR" dirty="0" smtClean="0"/>
              <a:t>Εφαρμογή μίγματος 10% βαμβακελαίου με πρόσθετο, </a:t>
            </a:r>
            <a:r>
              <a:rPr lang="el-GR" dirty="0" err="1" smtClean="0"/>
              <a:t>ροντάρισμα</a:t>
            </a:r>
            <a:r>
              <a:rPr lang="el-GR" dirty="0" smtClean="0"/>
              <a:t> 2790 </a:t>
            </a:r>
            <a:r>
              <a:rPr lang="el-GR" dirty="0" err="1" smtClean="0"/>
              <a:t>χλμ</a:t>
            </a:r>
            <a:r>
              <a:rPr lang="el-GR" dirty="0" smtClean="0"/>
              <a:t>, μέτρηση.</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a:t>
            </a:r>
            <a:r>
              <a:rPr lang="el-GR" sz="3600" dirty="0" smtClean="0"/>
              <a:t>σ</a:t>
            </a:r>
            <a:r>
              <a:rPr lang="el-GR" sz="3600" dirty="0" smtClean="0"/>
              <a:t>υνέχεια)</a:t>
            </a:r>
            <a:endParaRPr lang="el-GR" sz="3600" dirty="0"/>
          </a:p>
        </p:txBody>
      </p:sp>
      <p:sp>
        <p:nvSpPr>
          <p:cNvPr id="4" name="3 - Θέση περιεχομένου"/>
          <p:cNvSpPr>
            <a:spLocks noGrp="1"/>
          </p:cNvSpPr>
          <p:nvPr>
            <p:ph idx="1"/>
          </p:nvPr>
        </p:nvSpPr>
        <p:spPr/>
        <p:txBody>
          <a:bodyPr>
            <a:normAutofit fontScale="77500" lnSpcReduction="20000"/>
          </a:bodyPr>
          <a:lstStyle/>
          <a:p>
            <a:pPr algn="just"/>
            <a:r>
              <a:rPr lang="el-GR" dirty="0" smtClean="0"/>
              <a:t>Εφαρμογή μίγματος 20% βαμβακελαίου, </a:t>
            </a:r>
            <a:r>
              <a:rPr lang="el-GR" dirty="0" err="1" smtClean="0"/>
              <a:t>ροντάρισμα</a:t>
            </a:r>
            <a:r>
              <a:rPr lang="el-GR" dirty="0" smtClean="0"/>
              <a:t> 1250 </a:t>
            </a:r>
            <a:r>
              <a:rPr lang="el-GR" dirty="0" err="1" smtClean="0"/>
              <a:t>χλμ</a:t>
            </a:r>
            <a:r>
              <a:rPr lang="el-GR" dirty="0" smtClean="0"/>
              <a:t>, μέτρηση.</a:t>
            </a:r>
          </a:p>
          <a:p>
            <a:pPr algn="just"/>
            <a:r>
              <a:rPr lang="el-GR" dirty="0" smtClean="0"/>
              <a:t>Εφαρμογή μίγματος 20% βαμβακελαίου με πρόσθετο, </a:t>
            </a:r>
            <a:r>
              <a:rPr lang="el-GR" dirty="0" err="1" smtClean="0"/>
              <a:t>ροντάρισμα</a:t>
            </a:r>
            <a:r>
              <a:rPr lang="el-GR" dirty="0" smtClean="0"/>
              <a:t> 1430 </a:t>
            </a:r>
            <a:r>
              <a:rPr lang="el-GR" dirty="0" err="1" smtClean="0"/>
              <a:t>χλμ</a:t>
            </a:r>
            <a:r>
              <a:rPr lang="el-GR" dirty="0" smtClean="0"/>
              <a:t>, μέτρηση.</a:t>
            </a:r>
          </a:p>
          <a:p>
            <a:pPr algn="just"/>
            <a:r>
              <a:rPr lang="el-GR" dirty="0" smtClean="0"/>
              <a:t>Πραγματοποίηση 12000 </a:t>
            </a:r>
            <a:r>
              <a:rPr lang="el-GR" dirty="0" err="1" smtClean="0"/>
              <a:t>χλμ</a:t>
            </a:r>
            <a:r>
              <a:rPr lang="el-GR" dirty="0" smtClean="0"/>
              <a:t> με μίγμα 20% βαμβακέλαιο με πρόσθετο, ενδιάμεσες μετρήσεις (τρεις) για την μελέτη της μακροπρόθεσμης επίδρασης του λιπαντικού στον κινητήρα.</a:t>
            </a:r>
          </a:p>
          <a:p>
            <a:pPr algn="just"/>
            <a:r>
              <a:rPr lang="el-GR" dirty="0" smtClean="0"/>
              <a:t>Αλλαγή σε συμβατικό </a:t>
            </a:r>
            <a:r>
              <a:rPr lang="en-US" dirty="0" smtClean="0"/>
              <a:t>diesel</a:t>
            </a:r>
            <a:r>
              <a:rPr lang="el-GR" dirty="0" smtClean="0"/>
              <a:t>, </a:t>
            </a:r>
            <a:r>
              <a:rPr lang="el-GR" dirty="0" err="1" smtClean="0"/>
              <a:t>ροντάρισμα</a:t>
            </a:r>
            <a:r>
              <a:rPr lang="el-GR" dirty="0" smtClean="0"/>
              <a:t> 2200 </a:t>
            </a:r>
            <a:r>
              <a:rPr lang="el-GR" dirty="0" err="1" smtClean="0"/>
              <a:t>χλμ</a:t>
            </a:r>
            <a:r>
              <a:rPr lang="el-GR" dirty="0" smtClean="0"/>
              <a:t>, λήψη μετρήσεων αναφοράς, άνοιγμα και έλεγχος του κινητήρα.</a:t>
            </a:r>
          </a:p>
          <a:p>
            <a:pPr algn="just"/>
            <a:r>
              <a:rPr lang="el-GR" dirty="0" smtClean="0"/>
              <a:t>Εφαρμογή συνθετικού λιπαντικού προδιαγραφών </a:t>
            </a:r>
            <a:r>
              <a:rPr lang="en-US" dirty="0" smtClean="0"/>
              <a:t>SAE 20W50,</a:t>
            </a:r>
            <a:r>
              <a:rPr lang="el-GR" dirty="0" smtClean="0"/>
              <a:t> </a:t>
            </a:r>
            <a:r>
              <a:rPr lang="el-GR" dirty="0" err="1" smtClean="0"/>
              <a:t>ροντάρισμα</a:t>
            </a:r>
            <a:r>
              <a:rPr lang="el-GR" dirty="0" smtClean="0"/>
              <a:t> οχήματος 1250 </a:t>
            </a:r>
            <a:r>
              <a:rPr lang="el-GR" dirty="0" err="1" smtClean="0"/>
              <a:t>χλμ</a:t>
            </a:r>
            <a:r>
              <a:rPr lang="el-GR" dirty="0" smtClean="0"/>
              <a:t>, μέτρηση.</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t>Εφαρμογή ειδικού συνθετικού λιπαντικού χαμηλού ιξώδους</a:t>
            </a:r>
            <a:endParaRPr lang="el-GR" sz="3600" dirty="0"/>
          </a:p>
        </p:txBody>
      </p:sp>
      <p:sp>
        <p:nvSpPr>
          <p:cNvPr id="3" name="2 - Θέση περιεχομένου"/>
          <p:cNvSpPr>
            <a:spLocks noGrp="1"/>
          </p:cNvSpPr>
          <p:nvPr>
            <p:ph idx="1"/>
          </p:nvPr>
        </p:nvSpPr>
        <p:spPr/>
        <p:txBody>
          <a:bodyPr>
            <a:normAutofit fontScale="85000" lnSpcReduction="10000"/>
          </a:bodyPr>
          <a:lstStyle/>
          <a:p>
            <a:pPr algn="just"/>
            <a:r>
              <a:rPr lang="el-GR" dirty="0" smtClean="0"/>
              <a:t>Η φάση αυτή του προγράμματος εξελίχθηκε ως εξής:</a:t>
            </a:r>
          </a:p>
          <a:p>
            <a:pPr algn="just"/>
            <a:r>
              <a:rPr lang="en-US" dirty="0" smtClean="0"/>
              <a:t>Service</a:t>
            </a:r>
            <a:r>
              <a:rPr lang="el-GR" dirty="0" smtClean="0"/>
              <a:t>, έλεγχος συστήματος τροφοδοσίας καυσίμου (εγχυτήρες-</a:t>
            </a:r>
            <a:r>
              <a:rPr lang="el-GR" dirty="0" err="1" smtClean="0"/>
              <a:t>αντλί</a:t>
            </a:r>
            <a:r>
              <a:rPr lang="el-GR" dirty="0" smtClean="0"/>
              <a:t>α υψηλής πίεσης), </a:t>
            </a:r>
            <a:r>
              <a:rPr lang="el-GR" dirty="0" err="1" smtClean="0"/>
              <a:t>ροντάρισμα</a:t>
            </a:r>
            <a:r>
              <a:rPr lang="el-GR" dirty="0" smtClean="0"/>
              <a:t> για 1000 </a:t>
            </a:r>
            <a:r>
              <a:rPr lang="el-GR" dirty="0" err="1" smtClean="0"/>
              <a:t>χλμ</a:t>
            </a:r>
            <a:r>
              <a:rPr lang="el-GR" dirty="0" smtClean="0"/>
              <a:t> με συμβατικό </a:t>
            </a:r>
            <a:r>
              <a:rPr lang="en-US" dirty="0" smtClean="0"/>
              <a:t>diesel</a:t>
            </a:r>
            <a:r>
              <a:rPr lang="el-GR" dirty="0" smtClean="0"/>
              <a:t>, πραγματοποίηση μετρήσεων αναφοράς (λιπαντικό αναφοράς προδιαγραφών </a:t>
            </a:r>
            <a:r>
              <a:rPr lang="en-US" dirty="0" smtClean="0"/>
              <a:t>SAE1</a:t>
            </a:r>
            <a:r>
              <a:rPr lang="el-GR" dirty="0" smtClean="0"/>
              <a:t>0</a:t>
            </a:r>
            <a:r>
              <a:rPr lang="en-US" dirty="0" smtClean="0"/>
              <a:t>W</a:t>
            </a:r>
            <a:r>
              <a:rPr lang="el-GR" dirty="0" smtClean="0"/>
              <a:t>4</a:t>
            </a:r>
            <a:r>
              <a:rPr lang="en-US" dirty="0" smtClean="0"/>
              <a:t>0</a:t>
            </a:r>
            <a:r>
              <a:rPr lang="el-GR" dirty="0" smtClean="0"/>
              <a:t>). </a:t>
            </a:r>
          </a:p>
          <a:p>
            <a:pPr algn="just"/>
            <a:r>
              <a:rPr lang="el-GR" dirty="0" smtClean="0"/>
              <a:t>Εφαρμογή συνθετικού λιπαντικού </a:t>
            </a:r>
            <a:r>
              <a:rPr lang="en-US" dirty="0" smtClean="0"/>
              <a:t>SAE</a:t>
            </a:r>
            <a:r>
              <a:rPr lang="el-GR" dirty="0" smtClean="0"/>
              <a:t> 5</a:t>
            </a:r>
            <a:r>
              <a:rPr lang="en-US" dirty="0" smtClean="0"/>
              <a:t>W</a:t>
            </a:r>
            <a:r>
              <a:rPr lang="el-GR" dirty="0" smtClean="0"/>
              <a:t>3</a:t>
            </a:r>
            <a:r>
              <a:rPr lang="en-US" dirty="0" smtClean="0"/>
              <a:t>0</a:t>
            </a:r>
            <a:r>
              <a:rPr lang="el-GR" dirty="0" smtClean="0"/>
              <a:t>, </a:t>
            </a:r>
            <a:r>
              <a:rPr lang="el-GR" dirty="0" err="1" smtClean="0"/>
              <a:t>ροντάρισμα</a:t>
            </a:r>
            <a:r>
              <a:rPr lang="el-GR" dirty="0" smtClean="0"/>
              <a:t> οχήματος 1100 </a:t>
            </a:r>
            <a:r>
              <a:rPr lang="el-GR" dirty="0" err="1" smtClean="0"/>
              <a:t>χλμ</a:t>
            </a:r>
            <a:r>
              <a:rPr lang="el-GR" dirty="0" smtClean="0"/>
              <a:t>, μέτρηση.</a:t>
            </a:r>
          </a:p>
          <a:p>
            <a:pPr algn="just"/>
            <a:r>
              <a:rPr lang="el-GR" dirty="0" smtClean="0"/>
              <a:t>Εφαρμογή μίγματος 10% βαμβακελαίου με πρόσθετο, </a:t>
            </a:r>
            <a:r>
              <a:rPr lang="el-GR" dirty="0" err="1" smtClean="0"/>
              <a:t>ροντάρισμα</a:t>
            </a:r>
            <a:r>
              <a:rPr lang="el-GR" dirty="0" smtClean="0"/>
              <a:t> 1900 </a:t>
            </a:r>
            <a:r>
              <a:rPr lang="el-GR" dirty="0" err="1" smtClean="0"/>
              <a:t>χλμ</a:t>
            </a:r>
            <a:r>
              <a:rPr lang="el-GR" dirty="0" smtClean="0"/>
              <a:t>, μέτρηση.</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(συνέχεια)</a:t>
            </a:r>
            <a:endParaRPr lang="el-GR" sz="3600" dirty="0"/>
          </a:p>
        </p:txBody>
      </p:sp>
      <p:sp>
        <p:nvSpPr>
          <p:cNvPr id="4" name="3 - Θέση περιεχομένου"/>
          <p:cNvSpPr>
            <a:spLocks noGrp="1"/>
          </p:cNvSpPr>
          <p:nvPr>
            <p:ph idx="1"/>
          </p:nvPr>
        </p:nvSpPr>
        <p:spPr/>
        <p:txBody>
          <a:bodyPr>
            <a:normAutofit/>
          </a:bodyPr>
          <a:lstStyle/>
          <a:p>
            <a:pPr algn="just"/>
            <a:r>
              <a:rPr lang="el-GR" dirty="0" smtClean="0"/>
              <a:t>Πραγματοποίηση 10000 </a:t>
            </a:r>
            <a:r>
              <a:rPr lang="el-GR" dirty="0" err="1" smtClean="0"/>
              <a:t>χλμ</a:t>
            </a:r>
            <a:r>
              <a:rPr lang="el-GR" dirty="0" smtClean="0"/>
              <a:t> με το </a:t>
            </a:r>
            <a:r>
              <a:rPr lang="el-GR" dirty="0" err="1" smtClean="0"/>
              <a:t>πειραμα</a:t>
            </a:r>
            <a:r>
              <a:rPr lang="el-GR" dirty="0" smtClean="0"/>
              <a:t>-</a:t>
            </a:r>
            <a:r>
              <a:rPr lang="el-GR" dirty="0" err="1" smtClean="0"/>
              <a:t>τικό</a:t>
            </a:r>
            <a:r>
              <a:rPr lang="el-GR" dirty="0" smtClean="0"/>
              <a:t> </a:t>
            </a:r>
            <a:r>
              <a:rPr lang="el-GR" dirty="0" smtClean="0"/>
              <a:t>καύσιμο (μίγμα 10% βαμβακέλαιο με πρόσθετο), ενδιάμεσες μετρήσεις (δύο).</a:t>
            </a:r>
          </a:p>
          <a:p>
            <a:pPr algn="just"/>
            <a:r>
              <a:rPr lang="el-GR" dirty="0" smtClean="0"/>
              <a:t>Αλλαγή σε συμβατικό </a:t>
            </a:r>
            <a:r>
              <a:rPr lang="en-US" dirty="0" smtClean="0"/>
              <a:t>diesel</a:t>
            </a:r>
            <a:r>
              <a:rPr lang="el-GR" dirty="0" smtClean="0"/>
              <a:t>, αλλαγή λιπαντικού σε </a:t>
            </a:r>
            <a:r>
              <a:rPr lang="en-US" dirty="0" smtClean="0"/>
              <a:t>SAE </a:t>
            </a:r>
            <a:r>
              <a:rPr lang="el-GR" dirty="0" smtClean="0"/>
              <a:t>1</a:t>
            </a:r>
            <a:r>
              <a:rPr lang="en-US" dirty="0" smtClean="0"/>
              <a:t>0W</a:t>
            </a:r>
            <a:r>
              <a:rPr lang="el-GR" dirty="0" smtClean="0"/>
              <a:t>4</a:t>
            </a:r>
            <a:r>
              <a:rPr lang="en-US" dirty="0" smtClean="0"/>
              <a:t>0</a:t>
            </a:r>
            <a:r>
              <a:rPr lang="el-GR" dirty="0" smtClean="0"/>
              <a:t>, έλεγχος συστήματος έγχυσης (εγχυτήρες-</a:t>
            </a:r>
            <a:r>
              <a:rPr lang="el-GR" dirty="0" err="1" smtClean="0"/>
              <a:t>αντλί</a:t>
            </a:r>
            <a:r>
              <a:rPr lang="el-GR" dirty="0" smtClean="0"/>
              <a:t>α υψηλής πίεσης),</a:t>
            </a:r>
            <a:r>
              <a:rPr lang="en-US" dirty="0" smtClean="0"/>
              <a:t> </a:t>
            </a:r>
            <a:r>
              <a:rPr lang="el-GR" dirty="0" err="1" smtClean="0"/>
              <a:t>ροντάρισμα</a:t>
            </a:r>
            <a:r>
              <a:rPr lang="el-GR" dirty="0" smtClean="0"/>
              <a:t> 1950 </a:t>
            </a:r>
            <a:r>
              <a:rPr lang="el-GR" dirty="0" err="1" smtClean="0"/>
              <a:t>χλμ</a:t>
            </a:r>
            <a:r>
              <a:rPr lang="el-GR" dirty="0" smtClean="0"/>
              <a:t>, λήψη μέτρησης αναφοράς.</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Αναστάσιος\Documents\Desktop\Desktop\New folder (3)\Εικόνες\Application1(2019-6-2)0001.JPEG"/>
          <p:cNvPicPr>
            <a:picLocks noChangeAspect="1" noChangeArrowheads="1"/>
          </p:cNvPicPr>
          <p:nvPr/>
        </p:nvPicPr>
        <p:blipFill>
          <a:blip r:embed="rId2" cstate="print"/>
          <a:srcRect/>
          <a:stretch>
            <a:fillRect/>
          </a:stretch>
        </p:blipFill>
        <p:spPr bwMode="auto">
          <a:xfrm>
            <a:off x="971600" y="944124"/>
            <a:ext cx="7267790" cy="52211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600" dirty="0" smtClean="0"/>
              <a:t/>
            </a:r>
            <a:br>
              <a:rPr lang="en-US" sz="3600" dirty="0" smtClean="0"/>
            </a:br>
            <a:r>
              <a:rPr lang="en-US" sz="1100" dirty="0" smtClean="0"/>
              <a:t>.</a:t>
            </a:r>
            <a:br>
              <a:rPr lang="en-US" sz="1100" dirty="0" smtClean="0"/>
            </a:br>
            <a:endParaRPr lang="el-GR" sz="3100" dirty="0"/>
          </a:p>
        </p:txBody>
      </p:sp>
      <p:sp>
        <p:nvSpPr>
          <p:cNvPr id="3" name="2 - Θέση περιεχομένου"/>
          <p:cNvSpPr>
            <a:spLocks noGrp="1"/>
          </p:cNvSpPr>
          <p:nvPr>
            <p:ph idx="1"/>
          </p:nvPr>
        </p:nvSpPr>
        <p:spPr>
          <a:xfrm>
            <a:off x="395536" y="980728"/>
            <a:ext cx="8291264" cy="3724466"/>
          </a:xfrm>
        </p:spPr>
        <p:txBody>
          <a:bodyPr>
            <a:normAutofit/>
          </a:bodyPr>
          <a:lstStyle/>
          <a:p>
            <a:pPr algn="just"/>
            <a:r>
              <a:rPr lang="el-GR" sz="2800" dirty="0" smtClean="0"/>
              <a:t>Μετρήθηκαν οι εκπεμπόμενοι ρύποι κατά την λειτουργία του κινητήρα τόσο με τον νομοθετημένο κύκλο οδήγησης </a:t>
            </a:r>
            <a:r>
              <a:rPr lang="en-US" sz="2800" dirty="0" smtClean="0"/>
              <a:t>(NEDC)</a:t>
            </a:r>
            <a:r>
              <a:rPr lang="el-GR" sz="2800" dirty="0" smtClean="0"/>
              <a:t> όσο και με κύκλους που προσομοιώνουν πραγματική λειτουργία (</a:t>
            </a:r>
            <a:r>
              <a:rPr lang="en-US" sz="2800" dirty="0" smtClean="0"/>
              <a:t>Artemis)</a:t>
            </a:r>
            <a:r>
              <a:rPr lang="el-GR" sz="2800" dirty="0" smtClean="0"/>
              <a:t>.</a:t>
            </a:r>
          </a:p>
          <a:p>
            <a:pPr algn="just"/>
            <a:endParaRPr lang="el-GR" sz="2800" dirty="0" smtClean="0"/>
          </a:p>
          <a:p>
            <a:pPr algn="just"/>
            <a:r>
              <a:rPr lang="el-GR" sz="2800" dirty="0" smtClean="0"/>
              <a:t>Επίσης τα καύσιμα αυτά και τα λιπαντικά χρησιμοποιήθηκαν σε κινητήρα πέδης.</a:t>
            </a:r>
            <a:endParaRPr lang="en-US" sz="2800" dirty="0" smtClean="0"/>
          </a:p>
          <a:p>
            <a:endParaRPr lang="en-US" dirty="0" smtClean="0"/>
          </a:p>
          <a:p>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Αναστάσιος\Documents\Desktop\Desktop\New folder (3)\Εικόνες\Application1(2019-6-2)0001 - Copy.JPEG"/>
          <p:cNvPicPr>
            <a:picLocks noChangeAspect="1" noChangeArrowheads="1"/>
          </p:cNvPicPr>
          <p:nvPr/>
        </p:nvPicPr>
        <p:blipFill>
          <a:blip r:embed="rId2" cstate="print"/>
          <a:srcRect/>
          <a:stretch>
            <a:fillRect/>
          </a:stretch>
        </p:blipFill>
        <p:spPr bwMode="auto">
          <a:xfrm>
            <a:off x="755576" y="961747"/>
            <a:ext cx="7842056" cy="527556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Αναστάσιος\Documents\Desktop\Desktop\New folder (3)\Εικόνες\Application1(2019-6-2)0002.JPEG"/>
          <p:cNvPicPr>
            <a:picLocks noChangeAspect="1" noChangeArrowheads="1"/>
          </p:cNvPicPr>
          <p:nvPr/>
        </p:nvPicPr>
        <p:blipFill>
          <a:blip r:embed="rId2" cstate="print"/>
          <a:srcRect/>
          <a:stretch>
            <a:fillRect/>
          </a:stretch>
        </p:blipFill>
        <p:spPr bwMode="auto">
          <a:xfrm>
            <a:off x="899592" y="713472"/>
            <a:ext cx="7392924" cy="545183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Αναστάσιος\Documents\Desktop\Desktop\New folder (3)\Εικόνες\Application1(2019-6-2)0002 - Copy.JPEG"/>
          <p:cNvPicPr>
            <a:picLocks noChangeAspect="1" noChangeArrowheads="1"/>
          </p:cNvPicPr>
          <p:nvPr/>
        </p:nvPicPr>
        <p:blipFill>
          <a:blip r:embed="rId2" cstate="print"/>
          <a:srcRect/>
          <a:stretch>
            <a:fillRect/>
          </a:stretch>
        </p:blipFill>
        <p:spPr bwMode="auto">
          <a:xfrm>
            <a:off x="827584" y="849904"/>
            <a:ext cx="7356348" cy="538740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Αναστάσιος\Documents\Desktop\Desktop\New folder (3)\Εικόνες\Application1(2019-6-2)0003.JPEG"/>
          <p:cNvPicPr>
            <a:picLocks noChangeAspect="1" noChangeArrowheads="1"/>
          </p:cNvPicPr>
          <p:nvPr/>
        </p:nvPicPr>
        <p:blipFill>
          <a:blip r:embed="rId2" cstate="print"/>
          <a:srcRect/>
          <a:stretch>
            <a:fillRect/>
          </a:stretch>
        </p:blipFill>
        <p:spPr bwMode="auto">
          <a:xfrm>
            <a:off x="772968" y="656044"/>
            <a:ext cx="7543448" cy="550926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Αναστάσιος\Documents\Desktop\Desktop\New folder (3)\Εικόνες\Application1(2019-6-2)0003 - Copy.JPEG"/>
          <p:cNvPicPr>
            <a:picLocks noChangeAspect="1" noChangeArrowheads="1"/>
          </p:cNvPicPr>
          <p:nvPr/>
        </p:nvPicPr>
        <p:blipFill>
          <a:blip r:embed="rId2" cstate="print"/>
          <a:srcRect/>
          <a:stretch>
            <a:fillRect/>
          </a:stretch>
        </p:blipFill>
        <p:spPr bwMode="auto">
          <a:xfrm>
            <a:off x="683568" y="836712"/>
            <a:ext cx="7872418" cy="542239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Αναστάσιος\Documents\Desktop\Desktop\New folder (3)\Εικόνες\Application1(2019-6-2)0004.JPEG"/>
          <p:cNvPicPr>
            <a:picLocks noChangeAspect="1" noChangeArrowheads="1"/>
          </p:cNvPicPr>
          <p:nvPr/>
        </p:nvPicPr>
        <p:blipFill>
          <a:blip r:embed="rId2" cstate="print"/>
          <a:srcRect/>
          <a:stretch>
            <a:fillRect/>
          </a:stretch>
        </p:blipFill>
        <p:spPr bwMode="auto">
          <a:xfrm>
            <a:off x="899592" y="664222"/>
            <a:ext cx="7439025" cy="557309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Αναστάσιος\Documents\Desktop\Desktop\New folder (3)\Εικόνες\Application1(2019-6-2)0004 - Copy.JPEG"/>
          <p:cNvPicPr>
            <a:picLocks noChangeAspect="1" noChangeArrowheads="1"/>
          </p:cNvPicPr>
          <p:nvPr/>
        </p:nvPicPr>
        <p:blipFill>
          <a:blip r:embed="rId2" cstate="print"/>
          <a:srcRect/>
          <a:stretch>
            <a:fillRect/>
          </a:stretch>
        </p:blipFill>
        <p:spPr bwMode="auto">
          <a:xfrm>
            <a:off x="683568" y="784838"/>
            <a:ext cx="7873677" cy="552448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Αναστάσιος\Documents\Desktop\Desktop\New folder (3)\Εικόνες\Application1(2019-6-2)0005.JPEG"/>
          <p:cNvPicPr>
            <a:picLocks noChangeAspect="1" noChangeArrowheads="1"/>
          </p:cNvPicPr>
          <p:nvPr/>
        </p:nvPicPr>
        <p:blipFill>
          <a:blip r:embed="rId2" cstate="print"/>
          <a:srcRect/>
          <a:stretch>
            <a:fillRect/>
          </a:stretch>
        </p:blipFill>
        <p:spPr bwMode="auto">
          <a:xfrm>
            <a:off x="467544" y="617612"/>
            <a:ext cx="8255661" cy="569170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Αναστάσιος\Documents\Desktop\Desktop\New folder (3)\Εικόνες\Application1(2019-6-2)0005 - Copy.JPEG"/>
          <p:cNvPicPr>
            <a:picLocks noChangeAspect="1" noChangeArrowheads="1"/>
          </p:cNvPicPr>
          <p:nvPr/>
        </p:nvPicPr>
        <p:blipFill>
          <a:blip r:embed="rId2" cstate="print"/>
          <a:srcRect/>
          <a:stretch>
            <a:fillRect/>
          </a:stretch>
        </p:blipFill>
        <p:spPr bwMode="auto">
          <a:xfrm>
            <a:off x="683568" y="789012"/>
            <a:ext cx="7928304" cy="54483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Αναστάσιος\Documents\Desktop\Desktop\New folder (3)\Εικόνες\Application1(2019-6-2)0006.JPEG"/>
          <p:cNvPicPr>
            <a:picLocks noChangeAspect="1" noChangeArrowheads="1"/>
          </p:cNvPicPr>
          <p:nvPr/>
        </p:nvPicPr>
        <p:blipFill>
          <a:blip r:embed="rId2" cstate="print"/>
          <a:srcRect/>
          <a:stretch>
            <a:fillRect/>
          </a:stretch>
        </p:blipFill>
        <p:spPr bwMode="auto">
          <a:xfrm>
            <a:off x="827584" y="808633"/>
            <a:ext cx="7498638" cy="550068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ΙΔΙΟΤΗΤΕΣ ΕΙΔΙΚΩΝ ΚΑΥΣΙΜΩΝ</a:t>
            </a:r>
            <a:br>
              <a:rPr lang="el-GR" sz="2800" dirty="0" smtClean="0"/>
            </a:br>
            <a:r>
              <a:rPr lang="el-GR" sz="2800" dirty="0" smtClean="0"/>
              <a:t>1. Αριθμός </a:t>
            </a:r>
            <a:r>
              <a:rPr lang="el-GR" sz="2800" dirty="0" err="1" smtClean="0"/>
              <a:t>κετανίου</a:t>
            </a:r>
            <a:endParaRPr lang="el-GR" sz="2800" dirty="0"/>
          </a:p>
        </p:txBody>
      </p:sp>
      <p:pic>
        <p:nvPicPr>
          <p:cNvPr id="1026" name="Picture 2" descr="C:\Users\Αναστάσιος\Documents\Desktop\Desktop\New folder (3)\Application1(2019-6-2)0002.JPEG"/>
          <p:cNvPicPr>
            <a:picLocks noGrp="1" noChangeAspect="1" noChangeArrowheads="1"/>
          </p:cNvPicPr>
          <p:nvPr>
            <p:ph idx="1"/>
          </p:nvPr>
        </p:nvPicPr>
        <p:blipFill>
          <a:blip r:embed="rId3" cstate="print"/>
          <a:srcRect/>
          <a:stretch>
            <a:fillRect/>
          </a:stretch>
        </p:blipFill>
        <p:spPr bwMode="auto">
          <a:xfrm>
            <a:off x="539552" y="1556792"/>
            <a:ext cx="8064056" cy="475252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Αναστάσιος\Documents\Desktop\Desktop\New folder (3)\Εικόνες\Application1(2019-6-2)0006 - Copy.JPEG"/>
          <p:cNvPicPr>
            <a:picLocks noChangeAspect="1" noChangeArrowheads="1"/>
          </p:cNvPicPr>
          <p:nvPr/>
        </p:nvPicPr>
        <p:blipFill>
          <a:blip r:embed="rId2" cstate="print"/>
          <a:srcRect/>
          <a:stretch>
            <a:fillRect/>
          </a:stretch>
        </p:blipFill>
        <p:spPr bwMode="auto">
          <a:xfrm>
            <a:off x="827584" y="772934"/>
            <a:ext cx="7662986" cy="546437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1000" dirty="0" smtClean="0"/>
              <a:t>.</a:t>
            </a:r>
            <a:endParaRPr lang="el-GR" sz="1000" dirty="0"/>
          </a:p>
        </p:txBody>
      </p:sp>
      <p:sp>
        <p:nvSpPr>
          <p:cNvPr id="3" name="2 - Θέση περιεχομένου"/>
          <p:cNvSpPr>
            <a:spLocks noGrp="1"/>
          </p:cNvSpPr>
          <p:nvPr>
            <p:ph idx="1"/>
          </p:nvPr>
        </p:nvSpPr>
        <p:spPr>
          <a:xfrm>
            <a:off x="428596" y="714356"/>
            <a:ext cx="8258204" cy="5411807"/>
          </a:xfrm>
        </p:spPr>
        <p:txBody>
          <a:bodyPr>
            <a:normAutofit fontScale="92500"/>
          </a:bodyPr>
          <a:lstStyle/>
          <a:p>
            <a:pPr algn="just"/>
            <a:r>
              <a:rPr lang="el-GR" b="1" dirty="0" smtClean="0"/>
              <a:t>Οι μετρήσεις εκπομπών αερίων ρύπων, κατανάλωσης καυσίμου και ελαστικότητας έδειξαν ότι:</a:t>
            </a:r>
          </a:p>
          <a:p>
            <a:pPr algn="just"/>
            <a:endParaRPr lang="el-GR" b="1" dirty="0" smtClean="0"/>
          </a:p>
          <a:p>
            <a:pPr algn="just"/>
            <a:r>
              <a:rPr lang="el-GR" dirty="0" smtClean="0"/>
              <a:t>1) Το βαμβακέλαιο στο καύσιμο σε συγκεντρώσεις έως 20% δεν επηρεάζει σημαντικά τις εκπομπές νομοθετημένων ρύπων, οι οποίες σε κάθε περίπτωση βρίσκονται εντός των προδιαγραφών του οχήματος. Η ελαφρά αυξητική τάση που παρατηρείται, βρίσκεται κοντά στα </a:t>
            </a:r>
            <a:r>
              <a:rPr lang="el-GR" dirty="0" smtClean="0"/>
              <a:t>ό</a:t>
            </a:r>
            <a:r>
              <a:rPr lang="el-GR" dirty="0" smtClean="0"/>
              <a:t>ρια </a:t>
            </a:r>
            <a:r>
              <a:rPr lang="el-GR" dirty="0" smtClean="0"/>
              <a:t>ακρίβειας των μετρήσεων.</a:t>
            </a: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συνέχεια αξιολόγησης </a:t>
            </a:r>
            <a:r>
              <a:rPr lang="el-GR" sz="3200" dirty="0" smtClean="0"/>
              <a:t>των αποτελεσμάτων</a:t>
            </a:r>
            <a:endParaRPr lang="el-GR" sz="3200" dirty="0"/>
          </a:p>
        </p:txBody>
      </p:sp>
      <p:sp>
        <p:nvSpPr>
          <p:cNvPr id="3" name="2 - Θέση περιεχομένου"/>
          <p:cNvSpPr>
            <a:spLocks noGrp="1"/>
          </p:cNvSpPr>
          <p:nvPr>
            <p:ph idx="1"/>
          </p:nvPr>
        </p:nvSpPr>
        <p:spPr/>
        <p:txBody>
          <a:bodyPr>
            <a:normAutofit fontScale="92500" lnSpcReduction="10000"/>
          </a:bodyPr>
          <a:lstStyle/>
          <a:p>
            <a:pPr algn="just"/>
            <a:r>
              <a:rPr lang="el-GR" dirty="0" smtClean="0"/>
              <a:t>2) Το βαμβακέλαιο στο καύσιμο σε συγκεντρώσεις ως 20% φαίνεται να έχει μικρή επίδραση στις εκπομπές </a:t>
            </a:r>
            <a:r>
              <a:rPr lang="en-US" dirty="0" smtClean="0"/>
              <a:t>CO</a:t>
            </a:r>
            <a:r>
              <a:rPr lang="en-US" sz="2200" dirty="0" smtClean="0"/>
              <a:t>2</a:t>
            </a:r>
            <a:r>
              <a:rPr lang="el-GR" dirty="0" smtClean="0"/>
              <a:t> των οχημάτων, ενώ καταγράφηκε μια γενική τάση μείωσης. Μετέπειτα μετρήσεις σε κινητήρα πέδης έδειξαν ότι το </a:t>
            </a:r>
            <a:r>
              <a:rPr lang="el-GR" dirty="0" smtClean="0"/>
              <a:t>ε</a:t>
            </a:r>
            <a:r>
              <a:rPr lang="el-GR" dirty="0" smtClean="0"/>
              <a:t>ύρος μεταβολής της κατανάλωσης είναι σε κάθε περίπτωση μικρό</a:t>
            </a:r>
            <a:r>
              <a:rPr lang="en-US" dirty="0" smtClean="0"/>
              <a:t>,</a:t>
            </a:r>
            <a:r>
              <a:rPr lang="el-GR" dirty="0" smtClean="0"/>
              <a:t> ενώ πιθανές αυξήσεις ή μειώσεις σχετίζονται περισσότερο με τον τύπο του κινητήρα και την διαχείριση της λειτουργίας του παρά με το καύσιμο.</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συνέχεια αξιολόγησης </a:t>
            </a:r>
            <a:r>
              <a:rPr lang="el-GR" sz="3200" dirty="0" smtClean="0"/>
              <a:t>των αποτελεσμάτων</a:t>
            </a:r>
            <a:endParaRPr lang="el-GR" sz="3200" dirty="0"/>
          </a:p>
        </p:txBody>
      </p:sp>
      <p:sp>
        <p:nvSpPr>
          <p:cNvPr id="3" name="2 - Θέση περιεχομένου"/>
          <p:cNvSpPr>
            <a:spLocks noGrp="1"/>
          </p:cNvSpPr>
          <p:nvPr>
            <p:ph idx="1"/>
          </p:nvPr>
        </p:nvSpPr>
        <p:spPr>
          <a:xfrm>
            <a:off x="385192" y="1672208"/>
            <a:ext cx="8435280" cy="4853136"/>
          </a:xfrm>
        </p:spPr>
        <p:txBody>
          <a:bodyPr>
            <a:normAutofit fontScale="77500" lnSpcReduction="20000"/>
          </a:bodyPr>
          <a:lstStyle/>
          <a:p>
            <a:pPr algn="just"/>
            <a:r>
              <a:rPr lang="el-GR" dirty="0" smtClean="0"/>
              <a:t>3) Η χρήση των πειραματικών καυσίμων δεν είχε επίδραση στην ισχύ των κινητήρων.</a:t>
            </a:r>
          </a:p>
          <a:p>
            <a:pPr algn="just"/>
            <a:r>
              <a:rPr lang="el-GR" dirty="0" smtClean="0"/>
              <a:t>4) Έλεγχοι που πραγματοποιήθηκαν από εξουσιοδοτημένους τεχνικούς στους κινητήρες και στα συστήματα έγχυσης καυσίμου έδειξαν ότι η χρήση των καυσίμων δεν δημιούργησε οποιαδήποτε μηχανικά προβλήματα στους κινητήρες.</a:t>
            </a:r>
          </a:p>
          <a:p>
            <a:pPr algn="just"/>
            <a:r>
              <a:rPr lang="el-GR" dirty="0" smtClean="0"/>
              <a:t>5) Η καθημερινή πρακτική έδειξε ότι σε χαμηλές θερμοκρασίες (κοντά στους </a:t>
            </a:r>
            <a:r>
              <a:rPr lang="el-GR" dirty="0" smtClean="0"/>
              <a:t>μηδέν βαθμούς</a:t>
            </a:r>
            <a:r>
              <a:rPr lang="el-GR" dirty="0" smtClean="0"/>
              <a:t> </a:t>
            </a:r>
            <a:r>
              <a:rPr lang="el-GR" dirty="0" smtClean="0"/>
              <a:t>Κελσίου</a:t>
            </a:r>
            <a:r>
              <a:rPr lang="en-US" dirty="0" smtClean="0"/>
              <a:t>)</a:t>
            </a:r>
            <a:r>
              <a:rPr lang="el-GR" dirty="0" smtClean="0"/>
              <a:t> </a:t>
            </a:r>
            <a:r>
              <a:rPr lang="el-GR" dirty="0" smtClean="0"/>
              <a:t>παρουσιάστηκαν προβλήματα κατά την κρύα </a:t>
            </a:r>
            <a:r>
              <a:rPr lang="el-GR" dirty="0" smtClean="0"/>
              <a:t>εκκίνηση, </a:t>
            </a:r>
            <a:r>
              <a:rPr lang="el-GR" dirty="0" smtClean="0"/>
              <a:t>τα οποία ξεπεράστηκαν αρχικά με την χρήση του πρόσθετου αλλά και την σταδιακή βελτίωση των χαρακτηριστικών του βαμβακελαίου από τον παραγωγό. </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συνέχεια αξιολόγησης αποτελεσμάτων</a:t>
            </a:r>
            <a:endParaRPr lang="el-GR" sz="3200" dirty="0"/>
          </a:p>
        </p:txBody>
      </p:sp>
      <p:sp>
        <p:nvSpPr>
          <p:cNvPr id="3" name="2 - Θέση περιεχομένου"/>
          <p:cNvSpPr>
            <a:spLocks noGrp="1"/>
          </p:cNvSpPr>
          <p:nvPr>
            <p:ph idx="1"/>
          </p:nvPr>
        </p:nvSpPr>
        <p:spPr/>
        <p:txBody>
          <a:bodyPr/>
          <a:lstStyle/>
          <a:p>
            <a:pPr algn="just"/>
            <a:r>
              <a:rPr lang="el-GR" sz="2800" dirty="0" smtClean="0"/>
              <a:t>Εντούτοις, παρατεταμένη χρήση των </a:t>
            </a:r>
            <a:r>
              <a:rPr lang="el-GR" sz="2800" dirty="0" smtClean="0"/>
              <a:t>μιγμάτων </a:t>
            </a:r>
            <a:r>
              <a:rPr lang="el-GR" sz="2800" dirty="0" smtClean="0"/>
              <a:t>σε χαμηλές θερμοκρασίες οδήγησε σε ατροφία των κινητήρων λόγω απόφραξης του φίλτρου καυσίμου, η οποία αντιμετωπίστηκε με αντικατάστασή του. Τα παραπάνω </a:t>
            </a:r>
            <a:r>
              <a:rPr lang="el-GR" sz="2800" dirty="0" smtClean="0"/>
              <a:t>προβλήματα </a:t>
            </a:r>
            <a:r>
              <a:rPr lang="el-GR" sz="2800" dirty="0" smtClean="0"/>
              <a:t>παρουσιάζονται μόνο κατά την </a:t>
            </a:r>
            <a:r>
              <a:rPr lang="el-GR" sz="2800" dirty="0" smtClean="0"/>
              <a:t>χειμερινή </a:t>
            </a:r>
            <a:r>
              <a:rPr lang="el-GR" sz="2800" dirty="0" smtClean="0"/>
              <a:t>λειτουργία και είναι δυνατό να </a:t>
            </a:r>
            <a:r>
              <a:rPr lang="el-GR" sz="2800" dirty="0" smtClean="0"/>
              <a:t>ξεπεραστούν </a:t>
            </a:r>
            <a:r>
              <a:rPr lang="el-GR" sz="2800" dirty="0" smtClean="0"/>
              <a:t>μέσω διαφόρων τεχνικών κατόπιν </a:t>
            </a:r>
            <a:r>
              <a:rPr lang="el-GR" sz="2800" dirty="0" smtClean="0"/>
              <a:t>εξειδικευμένης </a:t>
            </a:r>
            <a:r>
              <a:rPr lang="el-GR" sz="2800" dirty="0" smtClean="0"/>
              <a:t>μελέτης.</a:t>
            </a:r>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1000" dirty="0" smtClean="0"/>
              <a:t>.</a:t>
            </a:r>
            <a:endParaRPr lang="el-GR" sz="1000" dirty="0"/>
          </a:p>
        </p:txBody>
      </p:sp>
      <p:sp>
        <p:nvSpPr>
          <p:cNvPr id="3" name="2 - Θέση περιεχομένου"/>
          <p:cNvSpPr>
            <a:spLocks noGrp="1"/>
          </p:cNvSpPr>
          <p:nvPr>
            <p:ph idx="1"/>
          </p:nvPr>
        </p:nvSpPr>
        <p:spPr>
          <a:xfrm>
            <a:off x="428596" y="571480"/>
            <a:ext cx="8258204" cy="5554683"/>
          </a:xfrm>
        </p:spPr>
        <p:txBody>
          <a:bodyPr>
            <a:normAutofit/>
          </a:bodyPr>
          <a:lstStyle/>
          <a:p>
            <a:pPr algn="just"/>
            <a:r>
              <a:rPr lang="el-GR" dirty="0" smtClean="0"/>
              <a:t>6) Τα λιπαντικά χαμηλού ιξώδους είχαν θετική επίδραση στην κατανάλωση καυσίμου των οχημάτων ευνοώντας την εξοικονόμηση καυσίμου.</a:t>
            </a:r>
          </a:p>
          <a:p>
            <a:pPr algn="just"/>
            <a:r>
              <a:rPr lang="el-GR" dirty="0" smtClean="0"/>
              <a:t>7) Τα επίπεδα εκπομπών ρύπων κατά την χρήση συνθετικών λιπαντικών χαμηλού ιξώδους δεν διαφοροποιήθηκαν σημαντικά σε σχέση με τα επίπεδα αναφοράς.</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b="1" dirty="0" smtClean="0"/>
              <a:t>Μετρήσεις κατανάλωσης, εκπομπών και πίεσης στο εσωτερικό του κυλίνδρου σε κινητήρα πέδης</a:t>
            </a:r>
            <a:endParaRPr lang="el-GR" sz="3200" b="1" dirty="0"/>
          </a:p>
        </p:txBody>
      </p:sp>
      <p:sp>
        <p:nvSpPr>
          <p:cNvPr id="3" name="2 - Θέση περιεχομένου"/>
          <p:cNvSpPr>
            <a:spLocks noGrp="1"/>
          </p:cNvSpPr>
          <p:nvPr>
            <p:ph idx="1"/>
          </p:nvPr>
        </p:nvSpPr>
        <p:spPr/>
        <p:txBody>
          <a:bodyPr>
            <a:normAutofit fontScale="92500" lnSpcReduction="10000"/>
          </a:bodyPr>
          <a:lstStyle/>
          <a:p>
            <a:pPr algn="just"/>
            <a:r>
              <a:rPr lang="el-GR" dirty="0" smtClean="0"/>
              <a:t>Οι μετρήσεις </a:t>
            </a:r>
            <a:r>
              <a:rPr lang="el-GR" dirty="0" smtClean="0"/>
              <a:t>αυτές: </a:t>
            </a:r>
            <a:endParaRPr lang="el-GR" dirty="0" smtClean="0"/>
          </a:p>
          <a:p>
            <a:pPr algn="just"/>
            <a:endParaRPr lang="el-GR" dirty="0" smtClean="0"/>
          </a:p>
          <a:p>
            <a:pPr algn="just"/>
            <a:r>
              <a:rPr lang="el-GR" dirty="0" smtClean="0"/>
              <a:t>1) Κυμάνθηκαν σε συναφή επίπεδα με τις μετρήσεις των οχημάτων, όσον αφορά τις εκπομπές ρύπων.</a:t>
            </a:r>
          </a:p>
          <a:p>
            <a:pPr algn="just"/>
            <a:r>
              <a:rPr lang="el-GR" dirty="0" smtClean="0"/>
              <a:t>2) Έδειξαν ότι η μεταβολή στην κατανάλωση καυσίμου από την παρουσία του βαμβακελαίου είναι μικρού εύρους και μπορεί να είναι θετική ή αρνητική ανάλογα με τις συνθήκες και την διαχείριση της λειτουργίας του κινητήρα.</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Μετρήσεις σε κινητήρα πέδης (συνέχεια)</a:t>
            </a:r>
            <a:endParaRPr lang="el-GR" sz="3600" dirty="0"/>
          </a:p>
        </p:txBody>
      </p:sp>
      <p:sp>
        <p:nvSpPr>
          <p:cNvPr id="3" name="2 - Θέση περιεχομένου"/>
          <p:cNvSpPr>
            <a:spLocks noGrp="1"/>
          </p:cNvSpPr>
          <p:nvPr>
            <p:ph idx="1"/>
          </p:nvPr>
        </p:nvSpPr>
        <p:spPr/>
        <p:txBody>
          <a:bodyPr>
            <a:normAutofit lnSpcReduction="10000"/>
          </a:bodyPr>
          <a:lstStyle/>
          <a:p>
            <a:pPr algn="just"/>
            <a:r>
              <a:rPr lang="el-GR" dirty="0" smtClean="0"/>
              <a:t>3) Το συνθετικό λιπαντικό έχει θετική επίδραση στην κατανάλωση καυσίμου και μικρές επιπτώσεις στις εκπομπές ρύπων.</a:t>
            </a:r>
          </a:p>
          <a:p>
            <a:pPr algn="just"/>
            <a:r>
              <a:rPr lang="el-GR" dirty="0" smtClean="0"/>
              <a:t>4) Η διεργασία της καύσης στον κινητήρα δεν επηρεάζεται από την παρουσία του βαμβακελαίου στο καύσιμο, με εξαίρεση την λειτουργία στο ρελαντί. Το φαινόμενο αυτό μπορεί να ξεπεραστεί μέσω ειδικής ρύθμισης της διαχείρισης της λειτουργίας του κινητήρα.</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1000" dirty="0" smtClean="0"/>
              <a:t>.</a:t>
            </a:r>
            <a:endParaRPr lang="el-GR" sz="1000" dirty="0"/>
          </a:p>
        </p:txBody>
      </p:sp>
      <p:sp>
        <p:nvSpPr>
          <p:cNvPr id="3" name="2 - Θέση περιεχομένου"/>
          <p:cNvSpPr>
            <a:spLocks noGrp="1"/>
          </p:cNvSpPr>
          <p:nvPr>
            <p:ph idx="1"/>
          </p:nvPr>
        </p:nvSpPr>
        <p:spPr>
          <a:xfrm>
            <a:off x="395536" y="1124744"/>
            <a:ext cx="8258204" cy="5268931"/>
          </a:xfrm>
        </p:spPr>
        <p:txBody>
          <a:bodyPr>
            <a:normAutofit fontScale="250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  </a:t>
            </a:r>
            <a:endParaRPr lang="el-GR" dirty="0"/>
          </a:p>
        </p:txBody>
      </p:sp>
      <p:pic>
        <p:nvPicPr>
          <p:cNvPr id="2050" name="Picture 2" descr="C:\Users\Αναστάσιος\Documents\Desktop\Desktop\New folder (3)\Application1(2019-6-2)0002 (3).JPEG"/>
          <p:cNvPicPr>
            <a:picLocks noChangeAspect="1" noChangeArrowheads="1"/>
          </p:cNvPicPr>
          <p:nvPr/>
        </p:nvPicPr>
        <p:blipFill>
          <a:blip r:embed="rId3" cstate="print"/>
          <a:srcRect/>
          <a:stretch>
            <a:fillRect/>
          </a:stretch>
        </p:blipFill>
        <p:spPr bwMode="auto">
          <a:xfrm>
            <a:off x="683568" y="1052736"/>
            <a:ext cx="7924196" cy="473426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2. Πυκνότητα</a:t>
            </a:r>
            <a:endParaRPr lang="el-GR" dirty="0"/>
          </a:p>
        </p:txBody>
      </p:sp>
      <p:pic>
        <p:nvPicPr>
          <p:cNvPr id="3074" name="Picture 2" descr="C:\Users\Αναστάσιος\Documents\Desktop\Desktop\New folder (3)\Application1(2019-6-2)0001.JPEG"/>
          <p:cNvPicPr>
            <a:picLocks noGrp="1" noChangeAspect="1" noChangeArrowheads="1"/>
          </p:cNvPicPr>
          <p:nvPr>
            <p:ph idx="1"/>
          </p:nvPr>
        </p:nvPicPr>
        <p:blipFill>
          <a:blip r:embed="rId2" cstate="print"/>
          <a:srcRect/>
          <a:stretch>
            <a:fillRect/>
          </a:stretch>
        </p:blipFill>
        <p:spPr bwMode="auto">
          <a:xfrm>
            <a:off x="1650508" y="1101514"/>
            <a:ext cx="5801812" cy="571186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800" dirty="0" smtClean="0"/>
              <a:t>.</a:t>
            </a:r>
            <a:endParaRPr lang="el-GR" sz="800" dirty="0"/>
          </a:p>
        </p:txBody>
      </p:sp>
      <p:pic>
        <p:nvPicPr>
          <p:cNvPr id="5123" name="Picture 3" descr="C:\Users\Αναστάσιος\Documents\Desktop\Desktop\New folder (3)\Application1(2019-6-2)0003.JPEG"/>
          <p:cNvPicPr>
            <a:picLocks noGrp="1" noChangeAspect="1" noChangeArrowheads="1"/>
          </p:cNvPicPr>
          <p:nvPr>
            <p:ph idx="1"/>
          </p:nvPr>
        </p:nvPicPr>
        <p:blipFill>
          <a:blip r:embed="rId2" cstate="print"/>
          <a:srcRect/>
          <a:stretch>
            <a:fillRect/>
          </a:stretch>
        </p:blipFill>
        <p:spPr bwMode="auto">
          <a:xfrm>
            <a:off x="899592" y="1101812"/>
            <a:ext cx="7416824" cy="49194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3. Θερμογόνος Δύναμη</a:t>
            </a:r>
            <a:endParaRPr lang="el-GR" dirty="0"/>
          </a:p>
        </p:txBody>
      </p:sp>
      <p:pic>
        <p:nvPicPr>
          <p:cNvPr id="6147" name="Picture 3" descr="C:\Users\Αναστάσιος\Documents\Desktop\Desktop\New folder (3)\Application1(2019-6-2)0001 (2).JPEG"/>
          <p:cNvPicPr>
            <a:picLocks noGrp="1" noChangeAspect="1" noChangeArrowheads="1"/>
          </p:cNvPicPr>
          <p:nvPr>
            <p:ph idx="1"/>
          </p:nvPr>
        </p:nvPicPr>
        <p:blipFill>
          <a:blip r:embed="rId2" cstate="print"/>
          <a:srcRect/>
          <a:stretch>
            <a:fillRect/>
          </a:stretch>
        </p:blipFill>
        <p:spPr bwMode="auto">
          <a:xfrm>
            <a:off x="1115616" y="1556792"/>
            <a:ext cx="7056784" cy="450204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332656"/>
            <a:ext cx="8229600" cy="1143000"/>
          </a:xfrm>
        </p:spPr>
        <p:txBody>
          <a:bodyPr>
            <a:normAutofit/>
          </a:bodyPr>
          <a:lstStyle/>
          <a:p>
            <a:r>
              <a:rPr lang="el-GR" sz="2800" dirty="0" smtClean="0"/>
              <a:t>4. Ιξώδες</a:t>
            </a:r>
            <a:endParaRPr lang="el-GR" sz="2800" dirty="0"/>
          </a:p>
        </p:txBody>
      </p:sp>
      <p:pic>
        <p:nvPicPr>
          <p:cNvPr id="7171" name="Picture 3" descr="C:\Users\Αναστάσιος\Documents\Desktop\Desktop\New folder (3)\Application1(2019-6-2)0005.JPEG"/>
          <p:cNvPicPr>
            <a:picLocks noGrp="1" noChangeAspect="1" noChangeArrowheads="1"/>
          </p:cNvPicPr>
          <p:nvPr>
            <p:ph idx="1"/>
          </p:nvPr>
        </p:nvPicPr>
        <p:blipFill>
          <a:blip r:embed="rId2" cstate="print"/>
          <a:srcRect/>
          <a:stretch>
            <a:fillRect/>
          </a:stretch>
        </p:blipFill>
        <p:spPr bwMode="auto">
          <a:xfrm>
            <a:off x="1349647" y="1196752"/>
            <a:ext cx="6462713" cy="52092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Αναστάσιος\Documents\Desktop\Desktop\New folder (3)\Application1(2019-6-2)0005 (2).JPEG"/>
          <p:cNvPicPr>
            <a:picLocks noChangeAspect="1" noChangeArrowheads="1"/>
          </p:cNvPicPr>
          <p:nvPr/>
        </p:nvPicPr>
        <p:blipFill>
          <a:blip r:embed="rId2" cstate="print"/>
          <a:srcRect/>
          <a:stretch>
            <a:fillRect/>
          </a:stretch>
        </p:blipFill>
        <p:spPr bwMode="auto">
          <a:xfrm>
            <a:off x="611560" y="631850"/>
            <a:ext cx="7911429" cy="5605462"/>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2039</TotalTime>
  <Words>920</Words>
  <Application>Microsoft Office PowerPoint</Application>
  <PresentationFormat>Προβολή στην οθόνη (4:3)</PresentationFormat>
  <Paragraphs>122</Paragraphs>
  <Slides>37</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Θέμα του Office</vt:lpstr>
      <vt:lpstr>ΜΕΛΕΤΗ ΤΗΣ ΕΠΙΔΡΑΣΗΣ ΕΙΔΙΚΩΝ ΛΙΠΑΝΤΙΚΩΝ ΚΑΙ ΚΑΥΣΙΜΩΝ ΣΤΙΣ ΕΚΠΟΜΠΕΣ ΠΕΤΡΕΛΑΙΟΚΙΝΗΤΩΝ ΟΧΗΜΑΤΩΝ</vt:lpstr>
      <vt:lpstr> . </vt:lpstr>
      <vt:lpstr>ΙΔΙΟΤΗΤΕΣ ΕΙΔΙΚΩΝ ΚΑΥΣΙΜΩΝ 1. Αριθμός κετανίου</vt:lpstr>
      <vt:lpstr>.</vt:lpstr>
      <vt:lpstr>2. Πυκνότητα</vt:lpstr>
      <vt:lpstr>.</vt:lpstr>
      <vt:lpstr>3. Θερμογόνος Δύναμη</vt:lpstr>
      <vt:lpstr>4. Ιξώδες</vt:lpstr>
      <vt:lpstr>Διαφάνεια 9</vt:lpstr>
      <vt:lpstr>5. Ιδιότητες ψυχρής ροής</vt:lpstr>
      <vt:lpstr>6. Χρήση πρόσθετου ως καθαριστικού του συστήματος τροφοδοσίας του κινητήρα </vt:lpstr>
      <vt:lpstr>.</vt:lpstr>
      <vt:lpstr>7. Επιλογή καυσίμων μιγμάτων για μετρήσεις εκπομπών</vt:lpstr>
      <vt:lpstr>Χρήση των επιλεγέντων καυσίμων σε οχήματα</vt:lpstr>
      <vt:lpstr>Μετρήσεις εκπομπών οχημάτων</vt:lpstr>
      <vt:lpstr>(συνέχεια)</vt:lpstr>
      <vt:lpstr>Εφαρμογή ειδικού συνθετικού λιπαντικού χαμηλού ιξώδους</vt:lpstr>
      <vt:lpstr>(συνέχεια)</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vt:lpstr>
      <vt:lpstr>συνέχεια αξιολόγησης των αποτελεσμάτων</vt:lpstr>
      <vt:lpstr>συνέχεια αξιολόγησης των αποτελεσμάτων</vt:lpstr>
      <vt:lpstr>συνέχεια αξιολόγησης αποτελεσμάτων</vt:lpstr>
      <vt:lpstr>.</vt:lpstr>
      <vt:lpstr>Μετρήσεις κατανάλωσης, εκπομπών και πίεσης στο εσωτερικό του κυλίνδρου σε κινητήρα πέδης</vt:lpstr>
      <vt:lpstr>Μετρήσεις σε κινητήρα πέδης (συνέχεια)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Introduction</dc:title>
  <dc:creator>Αναστάσιος</dc:creator>
  <cp:lastModifiedBy>user</cp:lastModifiedBy>
  <cp:revision>208</cp:revision>
  <dcterms:created xsi:type="dcterms:W3CDTF">2015-03-09T18:08:24Z</dcterms:created>
  <dcterms:modified xsi:type="dcterms:W3CDTF">2019-06-04T12:47:44Z</dcterms:modified>
</cp:coreProperties>
</file>